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59" r:id="rId6"/>
    <p:sldId id="266" r:id="rId7"/>
    <p:sldId id="267" r:id="rId8"/>
    <p:sldId id="268" r:id="rId9"/>
    <p:sldId id="269" r:id="rId10"/>
    <p:sldId id="270" r:id="rId11"/>
    <p:sldId id="273" r:id="rId12"/>
    <p:sldId id="272" r:id="rId13"/>
    <p:sldId id="260" r:id="rId14"/>
    <p:sldId id="261" r:id="rId15"/>
    <p:sldId id="262" r:id="rId16"/>
    <p:sldId id="275" r:id="rId17"/>
    <p:sldId id="274" r:id="rId18"/>
    <p:sldId id="280" r:id="rId19"/>
    <p:sldId id="278" r:id="rId20"/>
    <p:sldId id="263" r:id="rId21"/>
    <p:sldId id="264" r:id="rId22"/>
    <p:sldId id="265" r:id="rId23"/>
    <p:sldId id="276" r:id="rId24"/>
    <p:sldId id="277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4E9F5-CD1E-BCDA-A0FD-08373E9EA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30F167-6AA8-FA6F-436A-EFDD289A7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5C78-AE87-C818-1FF9-793D594D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65F4A-47E3-B2B4-3C21-CC26C72C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D4ABDB-AD00-3048-496B-8068DAFD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6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D6E69-E340-C63D-ACE4-E411D054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8BE5E7-DD1D-7072-CAE3-76FE9146C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CA0E5-D345-9854-E46F-D186687A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B2F61-CB7F-EACC-C568-F68F906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F3861-29A4-A376-2672-64CBADA3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9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B1A36D-0D1D-89F3-622C-4FB97C969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C3683E-F97D-57AC-44BA-2E070B017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195AC-C315-BBD2-82D5-83B18D5E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5920D-134B-4521-61F1-FE2BB31E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484AE-D1BD-766E-DA73-68501E23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9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921AC-A4EF-59C6-D421-7BB849D7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C7F99-7F1D-4614-B227-E44F3720A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9E1BF-CC58-DA6D-8CA8-1113A82F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87E2D3-0E65-6BD7-0B8B-6CB2D0AB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8381A-42AC-C4C2-BFC4-FBABDF0D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7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34123-9739-04A1-6154-9C69CD3C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FB2EFD-1F52-5208-6C45-21167B74A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2ED7F4-1622-218A-8BAF-93C6D619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EB707-BBDB-3A9A-82BA-5945D1B6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888920-3E1A-1562-F5ED-2CBB7C51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8EC5C-6DB8-8A6B-4A76-54A9619F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3EA21-481F-0F91-8A9E-9BFDF327A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049DCF-7262-772D-6C66-C3372CF17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C8DD91-3079-1B41-2155-13BF0D69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AF60F0-E111-681B-4F25-6F670A8C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B41599-A99B-304E-0583-8074122C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5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9329-A8A7-B2C4-2C1A-9FF819BC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219146-EC09-E352-018A-B403E65F4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1BFC9D-82FF-92E2-0EB1-321B2E20B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5344E5-A6BE-C364-9324-8A033493A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163693-A64E-72B4-37C3-EF716188A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20248A-7CBC-23C2-17F1-8684910A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C73E4-2635-6CA1-89A0-BD4E6063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77C358-E03C-D4AA-D6A9-CCF25E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8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5CD5E-C9FD-E3D0-CFCD-6BB8D972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9047F0-9DE8-2B67-6C40-69AA8883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8A6597-03B0-30BA-D80A-6830EA7F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FC8091-4E3A-3239-7B3C-697A0073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0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78C2AB-E769-A326-1CA8-0A2EBF24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4D3CF-C3A3-4C91-48FE-D960E025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37D339-7951-B19A-1E08-AA6A5982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3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B33D7-8496-5306-7A9B-6BDF8991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14618-D8E7-6749-CA67-F8CC96CB3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39C61-D2FB-B9BF-6F5A-07E1BD244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60216-3560-287A-1514-F6216274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E9DC81-6B38-BF1A-1A52-35BCAC0E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88853-797D-AF4E-E1DA-823A4113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8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24B38-F753-FBFE-3898-418898D7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7FD26D-40D9-AFE6-46A2-D45D82D3B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B7075-E134-41F0-A56F-39E143DC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9A348B-1768-1CBE-78D6-E2439174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2588B-0915-C1B2-E05C-903B0BC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D50FEE-0317-ACAC-A07E-FA2D9B44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8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F7F4-732A-36AC-9B65-3B7A2EC4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BF7F8-F33B-5F55-ECC5-23A7AA998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9E48B-2A96-DB42-228D-D1CA1BA76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661D-3AA9-4DF0-955E-29635FC739B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1F6EF-D27E-0DAA-B371-04BCCEAE0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D65A6-DF92-F7AF-0C4B-A497ECC8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9033-BDF6-4CE8-AAC0-814191FE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nachalnaya-shkola/materialy-mo/2023/02/23/statya-kreativnoe-myshlenie-kak-vazhnyy-komponen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A0DCF-1499-16B0-58CA-D7CC1D46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Тема урока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13B141-88FF-0D34-B207-8EE7B641D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«Прикладные задачи  по теме «Объемы тел», связанные с объемом пирамиды и призмы»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7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43B47-E6A0-A053-94B5-FB2685B9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5F4A438-40E6-93F6-137D-65F0ED548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672" y="2827712"/>
            <a:ext cx="3237876" cy="2347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37238-627A-9A96-F41B-C4261B78D609}"/>
              </a:ext>
            </a:extLst>
          </p:cNvPr>
          <p:cNvSpPr txBox="1"/>
          <p:nvPr/>
        </p:nvSpPr>
        <p:spPr>
          <a:xfrm>
            <a:off x="1139252" y="2732755"/>
            <a:ext cx="38674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 сколько раз увеличится объем правильного тетраэдра, если все его ребра увеличить в два раза?</a:t>
            </a:r>
          </a:p>
        </p:txBody>
      </p:sp>
    </p:spTree>
    <p:extLst>
      <p:ext uri="{BB962C8B-B14F-4D97-AF65-F5344CB8AC3E}">
        <p14:creationId xmlns:p14="http://schemas.microsoft.com/office/powerpoint/2010/main" val="195059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FCAA4-1A74-2389-9BDA-7D75FF19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2D716-16D9-3849-D01A-01B0898C3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“каморка” Раскольникова кажется квадратной, мрачной и душной, похожей на “крошечную клетушку шагов шесть длиной” или морскую каюту.</a:t>
            </a:r>
          </a:p>
        </p:txBody>
      </p:sp>
    </p:spTree>
    <p:extLst>
      <p:ext uri="{BB962C8B-B14F-4D97-AF65-F5344CB8AC3E}">
        <p14:creationId xmlns:p14="http://schemas.microsoft.com/office/powerpoint/2010/main" val="1803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1D0B2-9B86-2AA4-F558-88F81209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A48780-FF16-98FF-EEC7-318993C9C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2B373-14C9-F3C8-20C6-311FD04A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математической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C2718-E4F4-B6CA-EFD2-B5A0A673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 шеф - повар детского санатория. Вам выдали кусок масла в виде куба со стороной 15см.Вы должны разрезать его на маленькие кубики с ребром 3 см. Хватит ли вам этого масла, чтобы получилось 112 порций?</a:t>
            </a:r>
          </a:p>
        </p:txBody>
      </p:sp>
    </p:spTree>
    <p:extLst>
      <p:ext uri="{BB962C8B-B14F-4D97-AF65-F5344CB8AC3E}">
        <p14:creationId xmlns:p14="http://schemas.microsoft.com/office/powerpoint/2010/main" val="65603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ACF11-AB4A-3532-9F12-FA33B293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формирование математической грамотности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A0E66-F502-E992-14AF-A039AD72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 директор продуктовой базы. Завод - производитель предложил вам определенное количество мороженого с большой скидкой. Как вы сможете определить полезную емкость 4-камерного ледяного склада, если каждая камера имеет форму прямоугольного параллелепипеда с внутренними размерами 6x5x3?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80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B4F80-FD0D-4ECF-2BEA-384F638F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естественнонаучной грамотности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E2CA88-C893-40F4-5218-98DCCF981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9266" y="3233131"/>
            <a:ext cx="2278504" cy="1536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C4D28-78C6-2C0A-0AFA-5D960747D7E3}"/>
              </a:ext>
            </a:extLst>
          </p:cNvPr>
          <p:cNvSpPr txBox="1"/>
          <p:nvPr/>
        </p:nvSpPr>
        <p:spPr>
          <a:xfrm>
            <a:off x="838200" y="2548089"/>
            <a:ext cx="83020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Египетские пирамиды - древнейшее и вместе с тем единственное сохранившееся до наших дней чудо света. Пирамида Хеопса - самая большая пирамида. Она представляет собой правильную пирамиду. Сейчас высота пирамиды составляет 137м, а сторона основания 230м. Вычислите объем пирамиды.</a:t>
            </a:r>
          </a:p>
        </p:txBody>
      </p:sp>
    </p:spTree>
    <p:extLst>
      <p:ext uri="{BB962C8B-B14F-4D97-AF65-F5344CB8AC3E}">
        <p14:creationId xmlns:p14="http://schemas.microsoft.com/office/powerpoint/2010/main" val="56320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35B49-21A9-69C8-EA35-5709B574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ECCEDEF-4D51-89E2-2608-88725833F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87" y="209862"/>
            <a:ext cx="10515600" cy="59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1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44EE8-4D0F-A129-4931-163E2E86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20C21-BBD1-8DA3-65C7-4D1CF6257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Сфинкс — грандиозная скульптура (высота более 20 метров, длина 57 метров), расположенная в Египте в комплексе пирамид Гиза. По мнению некоторых исследователей это  одна из самых древних и самых загадочных статуй.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5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CE669-891F-59F0-8F67-FA204E42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726D01-D537-BDEB-959F-8F539D0F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Креативное мышление в контексте функциональной грамотности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— это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способность продуктивно участвовать в процессе выработки, оценки и совершенствования идей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направленных на получение инновационных и эффективных решений, формирование новых знаний, решение задач, с которыми человек не сталкивался ранее. 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1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Основные качества креативного мышления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Быстрота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(способность высказывать максимальное количество идей в определённый отрезок времени). 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1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Гибкость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(способность высказывать широкое многообразие идей). 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1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Оригинальность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(способность порождать новые нестандартные идеи). 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YS Text"/>
                <a:hlinkClick r:id="rId2"/>
              </a:rPr>
              <a:t>1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Точность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(законченность, способность совершенствовать или придавать завершённый вид своим мыслям). 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Креативное мышление позволяет человеку быстро ориентироваться в нестандартных ситуациях и решать незнакомые задачи, активно действовать, реконструировать старое и создавать новое, тем самым достигать лучших результатов в преобразовании окружающей действительности. 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3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3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77E81-C4ED-46D7-201E-FFB8AEC7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креативного мышления и математической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2E5D6-E217-BFA4-1B9D-D83AF0BB4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Строительный кирпич имеет размеры 25*12*6см. Найдите объем стены, выложенной из 10000 кирпичей. Учтите, что раствор увеличивает объем на 15%.</a:t>
            </a:r>
          </a:p>
        </p:txBody>
      </p:sp>
    </p:spTree>
    <p:extLst>
      <p:ext uri="{BB962C8B-B14F-4D97-AF65-F5344CB8AC3E}">
        <p14:creationId xmlns:p14="http://schemas.microsoft.com/office/powerpoint/2010/main" val="202741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9DB93-480C-1061-5F68-F1179B18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6F30D-AB5B-E191-3826-FD3B9DE7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«Для жизни, а не для школы мы учимся»</a:t>
            </a:r>
          </a:p>
          <a:p>
            <a:pPr marL="0" indent="0">
              <a:buNone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                           Яна Амоса Коменского</a:t>
            </a:r>
            <a:endParaRPr lang="ru-RU" sz="2000" dirty="0"/>
          </a:p>
          <a:p>
            <a:endParaRPr lang="ru-RU" dirty="0"/>
          </a:p>
          <a:p>
            <a:r>
              <a:rPr lang="ru-RU" dirty="0"/>
              <a:t>Вдохновение нужно в геометрии не меньше, чем в поэзии.</a:t>
            </a:r>
          </a:p>
          <a:p>
            <a:r>
              <a:rPr lang="ru-RU" dirty="0"/>
              <a:t>  </a:t>
            </a:r>
            <a:r>
              <a:rPr lang="ru-RU" dirty="0" err="1"/>
              <a:t>А.С.Пушкин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1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97A7B-EC58-1A7D-448D-3A16E977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креативного мышления и математической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08FD-B8AF-4B30-5220-317753E8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Какое количество зерна вмещает склад, имеющий 8м*30м, максимальная высота склада 5м, минимальная 3м. Плотность зерна 666 кг/м3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B11513-93B8-47A3-D17C-3615D6E5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802" y="2566341"/>
            <a:ext cx="4399775" cy="33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CC69B-1013-BACF-2713-2FCB8C2E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креативного математической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8E464B-9E64-3F1B-D2B5-CA35497F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сосуд, имеющий форму правильной треугольной призмы</a:t>
            </a:r>
          </a:p>
          <a:p>
            <a:pPr marL="0" indent="0">
              <a:buNone/>
            </a:pPr>
            <a:r>
              <a:rPr lang="ru-RU" dirty="0"/>
              <a:t>налита вода 1000см3 воды  в нее погрузили в воду деталь. При этом уровень воды поднялся с отметки 25см до отметки 27см.</a:t>
            </a:r>
          </a:p>
          <a:p>
            <a:r>
              <a:rPr lang="ru-RU" dirty="0"/>
              <a:t>Найти объем детали. Ответ выразить в см3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EC9A0-30FB-3A30-DE48-9F28CC16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756" y="3428999"/>
            <a:ext cx="3522689" cy="32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32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4F819-1BBA-C157-17DA-8D575071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креативного мышления и математической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5CCF5-AA3F-4088-9113-FB517F9F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рисунке изображен многогранник (все двугранные углы прямые). Числа на рисунке обозначают длины ребер в сантиметрах. Найдите объем этого многогранника. Ответ дайте в кубических сантиметрах.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49884-8735-753A-360A-74D8702BD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499" y="2971760"/>
            <a:ext cx="3522708" cy="25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81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18738-2C9B-F1C5-D07F-9547BE6C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Самостоятельная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45B26B-D005-95F7-E479-8AFFE50C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Следует изготовить кубический бункер, чтобы он вмещал 64 м3 шлака. Вычислить высоту бункера</a:t>
            </a:r>
          </a:p>
          <a:p>
            <a:endParaRPr lang="ru-RU" dirty="0"/>
          </a:p>
          <a:p>
            <a:r>
              <a:rPr lang="ru-RU" dirty="0"/>
              <a:t>Кирпич имеет форму прямоугольного параллелепипеда с измерениями 25 см, </a:t>
            </a:r>
          </a:p>
        </p:txBody>
      </p:sp>
    </p:spTree>
    <p:extLst>
      <p:ext uri="{BB962C8B-B14F-4D97-AF65-F5344CB8AC3E}">
        <p14:creationId xmlns:p14="http://schemas.microsoft.com/office/powerpoint/2010/main" val="770705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A2E40-5188-DF5D-89C4-3579C93C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6C3BD-245F-C66D-F245-E7AF1134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А в заключение я хочу сказать: «Если у вас плохое настроение, вы устали, возьмите интересную геометрическую задачу, сделайте большой и красивый чертёж и …». Поверьте, хорошая геометрическая задача может прекрасно заменить самого лучшего психотерапевта.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850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EFBD2-0BD7-0F68-2A3D-D1ACCDEA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3348B-0E72-8060-A9D3-82D18430F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7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CEFDA-CC63-50F4-8001-D82AA881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5967C-38AB-867A-87EE-84B83905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деятельностных способностей у обучающихся в ходе поисковой работы при изучении темы: «Решение задач на нахождение объема призмы и пирамиды». </a:t>
            </a:r>
          </a:p>
          <a:p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Планируемый результат: </a:t>
            </a:r>
          </a:p>
          <a:p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Личностные: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умение делать выбор методов решения, осуществлять самоконтроль; формировать уважительное отношение обучающихся друг к другу. </a:t>
            </a:r>
          </a:p>
          <a:p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Метапредметные: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уметь применять имеющиеся знания в нестандартных ситуациях. </a:t>
            </a:r>
          </a:p>
          <a:p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Предметные: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актуализировать знания обучающихся по теме: «Решение задач на нахождение объема призмы и пирамиды» при подготовке к ЕГЭ.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8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BCB9A-CF89-69BF-EC43-6B59F533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B522E-98CD-952A-99F9-A845869B4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3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4B281-45C7-EE05-FEE2-C750107F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Назовите  фигуры и формулы объемов тел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EFF51A-6021-44AC-1089-0F2DF6197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253" y="3419075"/>
            <a:ext cx="1828800" cy="11644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554D5D-8F26-C88A-51F5-786803E7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458" y="3428999"/>
            <a:ext cx="1853345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96E747-8359-D60D-80D8-7C78A53CF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081" y="3114249"/>
            <a:ext cx="1941446" cy="14692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D3D713-B0BC-8352-7A97-7FB0DA035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558" y="3115567"/>
            <a:ext cx="276046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7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5402D-D7F9-C1B3-6D04-99EC5188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857E8-FE21-7807-9A85-04A2CCEF5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115"/>
            <a:ext cx="10515600" cy="4827848"/>
          </a:xfrm>
        </p:spPr>
        <p:txBody>
          <a:bodyPr/>
          <a:lstStyle/>
          <a:p>
            <a:r>
              <a:rPr lang="ru-RU" dirty="0"/>
              <a:t>Во сколь­ко раз уве­ли­чит­ся объем  пи­ра­ми­ды, если ее вы­со­ту уве­ли­чить в 6 раз?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87991E-B129-4B92-EE1B-7D8F3E64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8" y="3552669"/>
            <a:ext cx="3417757" cy="24134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D8C62-BBBD-3297-6B3E-BFC113BD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73" y="2173573"/>
            <a:ext cx="4065835" cy="35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7AB36-8678-DC55-CA40-3716BCE0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043696-9C3F-6485-FA3E-FC9D3CB0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209" y="2517311"/>
            <a:ext cx="5908198" cy="3432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B9560-2506-0DDA-B847-633ACA3D2605}"/>
              </a:ext>
            </a:extLst>
          </p:cNvPr>
          <p:cNvSpPr txBox="1"/>
          <p:nvPr/>
        </p:nvSpPr>
        <p:spPr>
          <a:xfrm>
            <a:off x="1154243" y="2517311"/>
            <a:ext cx="45099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Найдите объем многогранника, изображенного на рисунке (все двугранные углы многогранника прямые).</a:t>
            </a:r>
          </a:p>
        </p:txBody>
      </p:sp>
    </p:spTree>
    <p:extLst>
      <p:ext uri="{BB962C8B-B14F-4D97-AF65-F5344CB8AC3E}">
        <p14:creationId xmlns:p14="http://schemas.microsoft.com/office/powerpoint/2010/main" val="376412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69D2F-C106-FD55-1C2A-9A6687B7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B6EAA4-0215-75CF-42EF-E03CBDF29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951" y="1825625"/>
            <a:ext cx="3108098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53F27-8EA7-3A84-87DA-D52BEB06D65B}"/>
              </a:ext>
            </a:extLst>
          </p:cNvPr>
          <p:cNvSpPr txBox="1"/>
          <p:nvPr/>
        </p:nvSpPr>
        <p:spPr>
          <a:xfrm>
            <a:off x="1532744" y="1606481"/>
            <a:ext cx="27544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Най­ди­те объем мно­го­гран­ни­ка, изоб­ра­жен­но­го на ри­сун­ке (все дву­гран­ные углы пря­мые)</a:t>
            </a:r>
          </a:p>
        </p:txBody>
      </p:sp>
    </p:spTree>
    <p:extLst>
      <p:ext uri="{BB962C8B-B14F-4D97-AF65-F5344CB8AC3E}">
        <p14:creationId xmlns:p14="http://schemas.microsoft.com/office/powerpoint/2010/main" val="375453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6BE83-63CD-B28B-A65D-FE567285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99E7FF-D05D-BE06-7A29-969E8CE8B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720" y="2077839"/>
            <a:ext cx="4122295" cy="3846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F77E1-753C-FB2D-E9E8-A4A4A23DFE73}"/>
              </a:ext>
            </a:extLst>
          </p:cNvPr>
          <p:cNvSpPr txBox="1"/>
          <p:nvPr/>
        </p:nvSpPr>
        <p:spPr>
          <a:xfrm>
            <a:off x="479685" y="2732755"/>
            <a:ext cx="50217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Найдите объем пространственного креста, изображенного на рисунке и составленного из единичных кубов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72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801</Words>
  <Application>Microsoft Office PowerPoint</Application>
  <PresentationFormat>Широкоэкранный</PresentationFormat>
  <Paragraphs>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PT Sans</vt:lpstr>
      <vt:lpstr>Times New Roman</vt:lpstr>
      <vt:lpstr>YS Text</vt:lpstr>
      <vt:lpstr>Тема Office</vt:lpstr>
      <vt:lpstr>Тема урока</vt:lpstr>
      <vt:lpstr>Презентация PowerPoint</vt:lpstr>
      <vt:lpstr>Цели урока</vt:lpstr>
      <vt:lpstr>Опрос домашнего задания</vt:lpstr>
      <vt:lpstr>Назовите  фигуры и формулы объемов тел</vt:lpstr>
      <vt:lpstr>Устно</vt:lpstr>
      <vt:lpstr>Устно</vt:lpstr>
      <vt:lpstr>Устно</vt:lpstr>
      <vt:lpstr>Презентация PowerPoint</vt:lpstr>
      <vt:lpstr>Устно</vt:lpstr>
      <vt:lpstr>Презентация PowerPoint</vt:lpstr>
      <vt:lpstr>Презентация PowerPoint</vt:lpstr>
      <vt:lpstr>формирование математической грамотности</vt:lpstr>
      <vt:lpstr>формирование математической грамотности</vt:lpstr>
      <vt:lpstr>формирование естественнонаучной грамотности</vt:lpstr>
      <vt:lpstr>Презентация PowerPoint</vt:lpstr>
      <vt:lpstr>Презентация PowerPoint</vt:lpstr>
      <vt:lpstr>Презентация PowerPoint</vt:lpstr>
      <vt:lpstr>формирование креативного мышления и математической грамотности</vt:lpstr>
      <vt:lpstr>формирование креативного мышления и математической грамотности</vt:lpstr>
      <vt:lpstr>формирование креативного математической грамотности</vt:lpstr>
      <vt:lpstr>формирование креативного мышления и математической грамотности</vt:lpstr>
      <vt:lpstr>Самостоятельная работа</vt:lpstr>
      <vt:lpstr>Итог урока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Завуч</dc:creator>
  <cp:lastModifiedBy>Завуч</cp:lastModifiedBy>
  <cp:revision>6</cp:revision>
  <dcterms:created xsi:type="dcterms:W3CDTF">2024-12-18T13:35:54Z</dcterms:created>
  <dcterms:modified xsi:type="dcterms:W3CDTF">2025-01-23T00:29:26Z</dcterms:modified>
</cp:coreProperties>
</file>